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63" r:id="rId7"/>
    <p:sldId id="264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5468A-1286-4243-9A0C-A493CBFFFED0}" type="datetimeFigureOut">
              <a:rPr lang="pl-PL" smtClean="0"/>
              <a:pPr/>
              <a:t>27.09.2016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680-FE79-44C1-8EC3-EB6A58E3680A}" type="slidenum">
              <a:rPr lang="pl-PL" smtClean="0"/>
              <a:pPr/>
              <a:t>‹nr.›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ud.digischool.nl/en/grammatica/prescont-vraag2.htm" TargetMode="External"/><Relationship Id="rId2" Type="http://schemas.openxmlformats.org/officeDocument/2006/relationships/hyperlink" Target="http://oud.digischool.nl/en/grammatica/prescont-vraag1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alenwijzer.com/present-continuous-oefenen.html" TargetMode="External"/><Relationship Id="rId4" Type="http://schemas.openxmlformats.org/officeDocument/2006/relationships/hyperlink" Target="http://engelsklaslokaal.nl/oefenen-met-grammatica/oefenen-met-1-tijd/present-continuo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6864" cy="2232248"/>
          </a:xfrm>
        </p:spPr>
        <p:txBody>
          <a:bodyPr>
            <a:normAutofit/>
          </a:bodyPr>
          <a:lstStyle/>
          <a:p>
            <a:r>
              <a:rPr lang="pl-PL" sz="6000" b="1" dirty="0">
                <a:solidFill>
                  <a:srgbClr val="7030A0"/>
                </a:solidFill>
                <a:latin typeface="Comic Sans MS" pitchFamily="66" charset="0"/>
              </a:rPr>
              <a:t>Present continuous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>
                <a:latin typeface="Comic Sans MS" pitchFamily="66" charset="0"/>
              </a:rPr>
              <a:t>De tegenwoordige tijd met –ing vorm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>
                <a:solidFill>
                  <a:srgbClr val="0070C0"/>
                </a:solidFill>
                <a:latin typeface="Comic Sans MS" pitchFamily="66" charset="0"/>
              </a:rPr>
              <a:t>Bevestigende zinnen</a:t>
            </a:r>
            <a:endParaRPr lang="pl-PL" sz="3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omic Sans MS" pitchFamily="66" charset="0"/>
              </a:rPr>
              <a:t>  The present continuous (of progressive) </a:t>
            </a:r>
            <a:r>
              <a:rPr lang="pl-PL" dirty="0" err="1">
                <a:latin typeface="Comic Sans MS" pitchFamily="66" charset="0"/>
              </a:rPr>
              <a:t>wordt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gevormd</a:t>
            </a:r>
            <a:r>
              <a:rPr lang="pl-PL" dirty="0">
                <a:latin typeface="Comic Sans MS" pitchFamily="66" charset="0"/>
              </a:rPr>
              <a:t> met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am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/is/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are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+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de-ing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vorm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>
                <a:latin typeface="Comic Sans MS" pitchFamily="66" charset="0"/>
              </a:rPr>
              <a:t>van het </a:t>
            </a:r>
            <a:r>
              <a:rPr lang="pl-PL" dirty="0" err="1">
                <a:latin typeface="Comic Sans MS" pitchFamily="66" charset="0"/>
              </a:rPr>
              <a:t>zelfstandig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werkwoord</a:t>
            </a:r>
            <a:r>
              <a:rPr lang="pl-PL" dirty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I'm (I am) reading a book.  </a:t>
            </a: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He's (he is) reading a book.</a:t>
            </a: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err="1">
                <a:solidFill>
                  <a:srgbClr val="0070C0"/>
                </a:solidFill>
                <a:latin typeface="Comic Sans MS" pitchFamily="66" charset="0"/>
              </a:rPr>
              <a:t>Vragen</a:t>
            </a:r>
            <a:endParaRPr lang="pl-PL" sz="3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    </a:t>
            </a:r>
            <a:r>
              <a:rPr lang="pl-PL" dirty="0" err="1">
                <a:latin typeface="Comic Sans MS" pitchFamily="66" charset="0"/>
              </a:rPr>
              <a:t>Als</a:t>
            </a:r>
            <a:r>
              <a:rPr lang="pl-PL" dirty="0">
                <a:latin typeface="Comic Sans MS" pitchFamily="66" charset="0"/>
              </a:rPr>
              <a:t> je </a:t>
            </a:r>
            <a:r>
              <a:rPr lang="pl-PL" dirty="0" err="1">
                <a:latin typeface="Comic Sans MS" pitchFamily="66" charset="0"/>
              </a:rPr>
              <a:t>een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vraag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wilt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stellen</a:t>
            </a:r>
            <a:r>
              <a:rPr lang="pl-PL" dirty="0">
                <a:latin typeface="Comic Sans MS" pitchFamily="66" charset="0"/>
              </a:rPr>
              <a:t>, </a:t>
            </a:r>
            <a:r>
              <a:rPr lang="pl-PL" dirty="0" err="1">
                <a:latin typeface="Comic Sans MS" pitchFamily="66" charset="0"/>
              </a:rPr>
              <a:t>verwissel</a:t>
            </a:r>
            <a:r>
              <a:rPr lang="pl-PL" dirty="0">
                <a:latin typeface="Comic Sans MS" pitchFamily="66" charset="0"/>
              </a:rPr>
              <a:t> je </a:t>
            </a:r>
            <a:r>
              <a:rPr lang="pl-PL" dirty="0" err="1">
                <a:latin typeface="Comic Sans MS" pitchFamily="66" charset="0"/>
              </a:rPr>
              <a:t>am</a:t>
            </a:r>
            <a:r>
              <a:rPr lang="pl-PL" dirty="0">
                <a:latin typeface="Comic Sans MS" pitchFamily="66" charset="0"/>
              </a:rPr>
              <a:t>/is/</a:t>
            </a:r>
            <a:r>
              <a:rPr lang="pl-PL" dirty="0" err="1">
                <a:latin typeface="Comic Sans MS" pitchFamily="66" charset="0"/>
              </a:rPr>
              <a:t>are</a:t>
            </a:r>
            <a:r>
              <a:rPr lang="pl-PL" dirty="0">
                <a:latin typeface="Comic Sans MS" pitchFamily="66" charset="0"/>
              </a:rPr>
              <a:t> en het </a:t>
            </a:r>
            <a:r>
              <a:rPr lang="pl-PL" dirty="0" err="1">
                <a:latin typeface="Comic Sans MS" pitchFamily="66" charset="0"/>
              </a:rPr>
              <a:t>onderwerp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gewoon</a:t>
            </a:r>
            <a:r>
              <a:rPr lang="pl-PL" dirty="0">
                <a:latin typeface="Comic Sans MS" pitchFamily="66" charset="0"/>
              </a:rPr>
              <a:t> van </a:t>
            </a:r>
            <a:r>
              <a:rPr lang="pl-PL" dirty="0" err="1">
                <a:latin typeface="Comic Sans MS" pitchFamily="66" charset="0"/>
              </a:rPr>
              <a:t>plaats</a:t>
            </a:r>
            <a:r>
              <a:rPr lang="pl-PL" dirty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dirty="0"/>
          </a:p>
          <a:p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Am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I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reading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? /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Are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you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reading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pPr>
              <a:buNone/>
            </a:pP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Is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he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reading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?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err="1">
                <a:solidFill>
                  <a:srgbClr val="0070C0"/>
                </a:solidFill>
                <a:latin typeface="Comic Sans MS" pitchFamily="66" charset="0"/>
              </a:rPr>
              <a:t>Ontkenningen</a:t>
            </a:r>
            <a:endParaRPr lang="pl-PL" sz="3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latin typeface="Comic Sans MS" pitchFamily="66" charset="0"/>
              </a:rPr>
              <a:t>   </a:t>
            </a:r>
            <a:r>
              <a:rPr lang="pl-PL" dirty="0" err="1">
                <a:latin typeface="Comic Sans MS" pitchFamily="66" charset="0"/>
              </a:rPr>
              <a:t>Omdat</a:t>
            </a:r>
            <a:r>
              <a:rPr lang="pl-PL" dirty="0">
                <a:latin typeface="Comic Sans MS" pitchFamily="66" charset="0"/>
              </a:rPr>
              <a:t> er bij de present continuous </a:t>
            </a:r>
            <a:r>
              <a:rPr lang="pl-PL" dirty="0" err="1">
                <a:latin typeface="Comic Sans MS" pitchFamily="66" charset="0"/>
              </a:rPr>
              <a:t>altijd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een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hulpwerkwoord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am</a:t>
            </a:r>
            <a:r>
              <a:rPr lang="pl-PL" dirty="0">
                <a:latin typeface="Comic Sans MS" pitchFamily="66" charset="0"/>
              </a:rPr>
              <a:t>/is/</a:t>
            </a:r>
            <a:r>
              <a:rPr lang="pl-PL" dirty="0" err="1">
                <a:latin typeface="Comic Sans MS" pitchFamily="66" charset="0"/>
              </a:rPr>
              <a:t>are</a:t>
            </a:r>
            <a:r>
              <a:rPr lang="pl-PL" dirty="0">
                <a:latin typeface="Comic Sans MS" pitchFamily="66" charset="0"/>
              </a:rPr>
              <a:t> </a:t>
            </a:r>
            <a:r>
              <a:rPr lang="pl-PL" dirty="0" err="1">
                <a:latin typeface="Comic Sans MS" pitchFamily="66" charset="0"/>
              </a:rPr>
              <a:t>aanwezig</a:t>
            </a:r>
            <a:r>
              <a:rPr lang="pl-PL" dirty="0">
                <a:latin typeface="Comic Sans MS" pitchFamily="66" charset="0"/>
              </a:rPr>
              <a:t> is, </a:t>
            </a:r>
            <a:r>
              <a:rPr lang="pl-PL" dirty="0" err="1">
                <a:latin typeface="Comic Sans MS" pitchFamily="66" charset="0"/>
              </a:rPr>
              <a:t>vorm</a:t>
            </a:r>
            <a:r>
              <a:rPr lang="pl-PL" dirty="0">
                <a:latin typeface="Comic Sans MS" pitchFamily="66" charset="0"/>
              </a:rPr>
              <a:t> je de </a:t>
            </a:r>
            <a:r>
              <a:rPr lang="pl-PL" dirty="0" err="1">
                <a:latin typeface="Comic Sans MS" pitchFamily="66" charset="0"/>
              </a:rPr>
              <a:t>ontkenning</a:t>
            </a:r>
            <a:r>
              <a:rPr lang="pl-PL" dirty="0">
                <a:latin typeface="Comic Sans MS" pitchFamily="66" charset="0"/>
              </a:rPr>
              <a:t> met 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not (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n’t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pl-PL" dirty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I'm (I am) not reading.</a:t>
            </a: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He's not / he isn't (he is not) reading.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r>
              <a:rPr lang="pl-PL" sz="3200" b="1" dirty="0" err="1">
                <a:solidFill>
                  <a:srgbClr val="0070C0"/>
                </a:solidFill>
                <a:latin typeface="Comic Sans MS" pitchFamily="66" charset="0"/>
              </a:rPr>
              <a:t>Gebruik</a:t>
            </a:r>
            <a:endParaRPr lang="pl-PL" sz="3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280920" cy="547260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1. A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an te geven dat iets NU aan de gang is. Signaalwoorden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zijn o.a: now, at the moment enz. 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pl-PL" dirty="0">
              <a:latin typeface="Comic Sans MS" pitchFamily="66" charset="0"/>
            </a:endParaRPr>
          </a:p>
          <a:p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I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am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reading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now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. (nu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aan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de gang) </a:t>
            </a:r>
          </a:p>
          <a:p>
            <a:pPr>
              <a:buNone/>
            </a:pPr>
            <a:endParaRPr lang="pl-PL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2. A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an te geven dat iets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tijdelijk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is. 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Signaalwoorden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zijn o.a: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this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week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this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month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pl-PL" dirty="0" err="1">
                <a:solidFill>
                  <a:srgbClr val="002060"/>
                </a:solidFill>
                <a:latin typeface="Comic Sans MS" pitchFamily="66" charset="0"/>
              </a:rPr>
              <a:t>now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enz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We’re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moving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house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this</a:t>
            </a:r>
            <a:r>
              <a:rPr lang="pl-PL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month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. (</a:t>
            </a:r>
            <a:r>
              <a:rPr lang="pl-PL" dirty="0" err="1">
                <a:solidFill>
                  <a:srgbClr val="FF0000"/>
                </a:solidFill>
                <a:latin typeface="Comic Sans MS" pitchFamily="66" charset="0"/>
              </a:rPr>
              <a:t>tijdelijk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  <a:p>
            <a:pPr>
              <a:buNone/>
            </a:pP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nl-N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3. A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an te geven dat je iets van plan bent. Meestal staat er bij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wanneer je in de toekomst  dat van plan bent.  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pl-PL" dirty="0"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They are dancing tonight. (vast plan) </a:t>
            </a:r>
          </a:p>
          <a:p>
            <a:endParaRPr lang="nl-NL" dirty="0">
              <a:latin typeface="Comic Sans MS" pitchFamily="66" charset="0"/>
            </a:endParaRP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4. I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rrita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t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ie aan te geven. Meestal staat het woordje 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„</a:t>
            </a: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always</a:t>
            </a:r>
            <a:r>
              <a:rPr lang="pl-PL" dirty="0">
                <a:solidFill>
                  <a:srgbClr val="002060"/>
                </a:solidFill>
                <a:latin typeface="Comic Sans MS" pitchFamily="66" charset="0"/>
              </a:rPr>
              <a:t>”</a:t>
            </a:r>
          </a:p>
          <a:p>
            <a:pPr>
              <a:buNone/>
            </a:pPr>
            <a:r>
              <a:rPr lang="nl-NL" dirty="0">
                <a:solidFill>
                  <a:srgbClr val="002060"/>
                </a:solidFill>
                <a:latin typeface="Comic Sans MS" pitchFamily="66" charset="0"/>
              </a:rPr>
              <a:t>in de zin om het extra duidelijk te maken. </a:t>
            </a:r>
            <a:endParaRPr lang="pl-PL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endParaRPr lang="pl-PL" dirty="0"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He is always teasing me. (</a:t>
            </a:r>
            <a:r>
              <a:rPr lang="en-US" dirty="0" err="1">
                <a:solidFill>
                  <a:srgbClr val="FF0000"/>
                </a:solidFill>
                <a:latin typeface="Comic Sans MS" pitchFamily="66" charset="0"/>
              </a:rPr>
              <a:t>irritatie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Signaalwoorden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Comic Sans MS" panose="030F0702030302020204" pitchFamily="66" charset="0"/>
              </a:rPr>
              <a:t>now</a:t>
            </a:r>
          </a:p>
          <a:p>
            <a:r>
              <a:rPr lang="pl-PL" dirty="0">
                <a:latin typeface="Comic Sans MS" panose="030F0702030302020204" pitchFamily="66" charset="0"/>
              </a:rPr>
              <a:t>at the moment</a:t>
            </a:r>
          </a:p>
          <a:p>
            <a:r>
              <a:rPr lang="pl-PL" dirty="0">
                <a:latin typeface="Comic Sans MS" panose="030F0702030302020204" pitchFamily="66" charset="0"/>
              </a:rPr>
              <a:t>today</a:t>
            </a:r>
          </a:p>
          <a:p>
            <a:r>
              <a:rPr lang="pl-PL" dirty="0">
                <a:latin typeface="Comic Sans MS" panose="030F0702030302020204" pitchFamily="66" charset="0"/>
              </a:rPr>
              <a:t>this evening/week/month/year</a:t>
            </a:r>
          </a:p>
          <a:p>
            <a:r>
              <a:rPr lang="pl-PL" dirty="0">
                <a:latin typeface="Comic Sans MS" panose="030F0702030302020204" pitchFamily="66" charset="0"/>
              </a:rPr>
              <a:t>next week/month/year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14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Online oefenen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l-PL" sz="2600" dirty="0">
                <a:hlinkClick r:id="rId2"/>
              </a:rPr>
              <a:t>http://oud.digischool.nl/en/grammatica/prescont-vraag1.htm</a:t>
            </a:r>
            <a:endParaRPr lang="pl-PL" sz="2600" dirty="0"/>
          </a:p>
          <a:p>
            <a:pPr>
              <a:lnSpc>
                <a:spcPct val="150000"/>
              </a:lnSpc>
            </a:pPr>
            <a:r>
              <a:rPr lang="pl-PL" sz="2600" dirty="0">
                <a:hlinkClick r:id="rId3"/>
              </a:rPr>
              <a:t>http://oud.digischool.nl/en/grammatica/prescont-vraag2.htm</a:t>
            </a:r>
            <a:endParaRPr lang="pl-PL" sz="2600" dirty="0"/>
          </a:p>
          <a:p>
            <a:pPr>
              <a:lnSpc>
                <a:spcPct val="150000"/>
              </a:lnSpc>
            </a:pPr>
            <a:r>
              <a:rPr lang="pl-PL" sz="2600" dirty="0">
                <a:hlinkClick r:id="rId4"/>
              </a:rPr>
              <a:t>http://engelsklaslokaal.nl/oefenen-met-grammatica/oefenen-met-1-tijd/present-continuous/</a:t>
            </a:r>
            <a:endParaRPr lang="nl-NL" sz="2600" dirty="0"/>
          </a:p>
          <a:p>
            <a:pPr>
              <a:lnSpc>
                <a:spcPct val="150000"/>
              </a:lnSpc>
            </a:pPr>
            <a:r>
              <a:rPr lang="pl-PL" sz="2600" dirty="0">
                <a:hlinkClick r:id="rId5"/>
              </a:rPr>
              <a:t>http://www.talenwijzer.com/present-continuous-oefenen.html</a:t>
            </a:r>
            <a:endParaRPr lang="nl-NL" sz="26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726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233</Words>
  <Application>Microsoft Office PowerPoint</Application>
  <PresentationFormat>Diavoorstelling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Motyw pakietu Office</vt:lpstr>
      <vt:lpstr>Present continuous</vt:lpstr>
      <vt:lpstr>Bevestigende zinnen</vt:lpstr>
      <vt:lpstr>Vragen</vt:lpstr>
      <vt:lpstr>Ontkenningen</vt:lpstr>
      <vt:lpstr>Gebruik</vt:lpstr>
      <vt:lpstr>Signaalwoorden</vt:lpstr>
      <vt:lpstr>Online oefenen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continuous</dc:title>
  <dc:creator>Ania</dc:creator>
  <cp:lastModifiedBy>Anna Kielczewska</cp:lastModifiedBy>
  <cp:revision>7</cp:revision>
  <dcterms:created xsi:type="dcterms:W3CDTF">2012-09-23T15:15:39Z</dcterms:created>
  <dcterms:modified xsi:type="dcterms:W3CDTF">2016-09-27T13:12:41Z</dcterms:modified>
</cp:coreProperties>
</file>